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inlandica" panose="020B060402020202020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Venäjä piti Suomea Nato-maana, Miten länsi? Hornet-hankinta muutti</a:t>
            </a:r>
            <a:endParaRPr/>
          </a:p>
        </p:txBody>
      </p:sp>
      <p:sp>
        <p:nvSpPr>
          <p:cNvPr id="172" name="Google Shape;1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Kuka edustaa Suomea huippukokouksissa – tasavallan presidentti vai pääministeri?, Kaluston varastointi, ydinaseet jne?</a:t>
            </a:r>
            <a:endParaRPr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4-vuotinensuunnitteluprosessi: Poliittinen ohjaus, vaatimusten tunnistaminen, tavoitteiden asettaminen, tulostan tarkastelu – suunnittelun tuli</a:t>
            </a:r>
            <a:endParaRPr/>
          </a:p>
        </p:txBody>
      </p:sp>
      <p:sp>
        <p:nvSpPr>
          <p:cNvPr id="189" name="Google Shape;18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Yhteensovittaminen vuosia kestävä prosessi. Painopiste on Naton puolustuksen ulottamisessa Suomeen</a:t>
            </a:r>
            <a:endParaRPr/>
          </a:p>
        </p:txBody>
      </p:sp>
      <p:sp>
        <p:nvSpPr>
          <p:cNvPr id="197" name="Google Shape;19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Pirhalle kotiläksyjä</a:t>
            </a:r>
            <a:endParaRPr/>
          </a:p>
        </p:txBody>
      </p:sp>
      <p:sp>
        <p:nvSpPr>
          <p:cNvPr id="226" name="Google Shape;22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Tanskan salmet ja Lappi! Itämeri! Naton ja VL:n tavoitteet Tanskan salmissa. Napanuora Atlantin yli</a:t>
            </a:r>
            <a:endParaRPr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0" i="0" u="none" strike="noStrike">
                <a:solidFill>
                  <a:srgbClr val="01152F"/>
                </a:solidFill>
                <a:latin typeface="Finlandica"/>
                <a:ea typeface="Finlandica"/>
                <a:cs typeface="Finlandica"/>
                <a:sym typeface="Finlandica"/>
              </a:rPr>
              <a:t>Yhdysvallat ja Suomi käynnistivät neuvottelut puolustusyhteistyösopimuksesta (Defence Cooperation Agreement, DCA)</a:t>
            </a:r>
            <a:endParaRPr/>
          </a:p>
        </p:txBody>
      </p:sp>
      <p:sp>
        <p:nvSpPr>
          <p:cNvPr id="248" name="Google Shape;24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92 % tavaraliikenteestä kulkee meritse. Miten Venäjä toimii Itämerellä kansainvälisillä alueilla? Baltian maat olivat oikeassa kaasuputkessa!</a:t>
            </a:r>
            <a:endParaRPr/>
          </a:p>
        </p:txBody>
      </p:sp>
      <p:sp>
        <p:nvSpPr>
          <p:cNvPr id="256" name="Google Shape;25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Lähtökohtana: Niin vahva oma puolustus, että tänne ei kannata hyökätä, sillä tulee niin suuret omat tappiot. Kataisen hallituksen 10 %:n supistukset puolustukseen.</a:t>
            </a:r>
            <a:endParaRPr/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Puolustusliitto – sotilasliitto, Valtio neuvoston kansa, artikla 5 ja 3</a:t>
            </a: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Suunnitteluprosessissa ei noudateta konsensusperiaatetta. Komentajille delegoitu toimeenpanovaltaa kriisitilanteessa. Komentajat amerikkalaisia.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856034" y="1040860"/>
            <a:ext cx="10564238" cy="186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4800" b="1">
                <a:latin typeface="Arial"/>
                <a:ea typeface="Arial"/>
                <a:cs typeface="Arial"/>
                <a:sym typeface="Arial"/>
              </a:rPr>
              <a:t>Nato Suomessa – Suomi Natossa</a:t>
            </a:r>
            <a:br>
              <a:rPr lang="fi-FI" sz="4800" b="1">
                <a:latin typeface="Arial"/>
                <a:ea typeface="Arial"/>
                <a:cs typeface="Arial"/>
                <a:sym typeface="Arial"/>
              </a:rPr>
            </a:br>
            <a:endParaRPr sz="4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098261"/>
            <a:ext cx="9144000" cy="94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Eversti evp. Pentti Väänänen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4528" y="3569721"/>
            <a:ext cx="3686783" cy="278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Suomen Nato-edustusto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3211" y="138933"/>
            <a:ext cx="6608789" cy="671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NAE</a:t>
            </a:r>
            <a:endParaRPr/>
          </a:p>
        </p:txBody>
      </p:sp>
      <p:pic>
        <p:nvPicPr>
          <p:cNvPr id="166" name="Google Shape;166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5491" y="30452"/>
            <a:ext cx="6342874" cy="679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505837" y="1906620"/>
            <a:ext cx="406616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Sotilaskomiteassa Suomea edustaa Puolustusvoimien komentaja</a:t>
            </a:r>
            <a:r>
              <a:rPr lang="fi-FI" sz="1800" b="0" i="0" u="none" strike="noStrike" cap="non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Komitean päivittäisessä työssä Suomea edustaa sotilasedustaja </a:t>
            </a:r>
            <a:r>
              <a:rPr lang="fi-FI" sz="18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kenraaliluutnantti Kim Jäämeri</a:t>
            </a:r>
            <a:r>
              <a:rPr lang="fi-FI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Naton operaatiojohtoportaan johtoesikunta (SHAPE) Monsissa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Naton yhteisoperaatioesikunta Brunssumissa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2042808" y="365125"/>
            <a:ext cx="78599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Pfp-toiminta</a:t>
            </a:r>
            <a:r>
              <a:rPr lang="fi-FI"/>
              <a:t> 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359924" y="1825625"/>
            <a:ext cx="89786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Pfp toiminta 1994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Naton rauhankumppanuus-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r>
              <a:rPr lang="fi-FI">
                <a:latin typeface="Arial"/>
                <a:ea typeface="Arial"/>
                <a:cs typeface="Arial"/>
                <a:sym typeface="Arial"/>
              </a:rPr>
              <a:t>ohjelma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Päämäärä: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Vakauden ja turvallisuuden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r>
              <a:rPr lang="fi-FI">
                <a:latin typeface="Arial"/>
                <a:ea typeface="Arial"/>
                <a:cs typeface="Arial"/>
                <a:sym typeface="Arial"/>
              </a:rPr>
              <a:t>edistäminen euroatlanttisella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r>
              <a:rPr lang="fi-FI">
                <a:latin typeface="Arial"/>
                <a:ea typeface="Arial"/>
                <a:cs typeface="Arial"/>
                <a:sym typeface="Arial"/>
              </a:rPr>
              <a:t>alueella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E2E"/>
              </a:buClr>
              <a:buSzPct val="100000"/>
              <a:buChar char="•"/>
            </a:pPr>
            <a:r>
              <a:rPr lang="fi-FI" b="0" i="0" u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Nato ja Venäjä sopivat </a:t>
            </a:r>
            <a:br>
              <a:rPr lang="fi-FI" b="0" i="0" u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b="0" i="0" u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suhteistaan vuoden 1997 </a:t>
            </a:r>
            <a:br>
              <a:rPr lang="fi-FI" b="0" i="0" u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b="0" i="0" u="none" strike="noStrik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Founding Act –asiakirjalla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2E2E"/>
              </a:buClr>
              <a:buSzPct val="100000"/>
              <a:buChar char="•"/>
            </a:pPr>
            <a:r>
              <a:rPr lang="fi-FI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Natolla 36 rauhankumppania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2E2E"/>
              </a:buClr>
              <a:buSzPct val="100000"/>
              <a:buChar char="•"/>
            </a:pPr>
            <a:r>
              <a:rPr lang="fi-FI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Itävalta, Australia, Uusi-Seelanti,</a:t>
            </a:r>
            <a:br>
              <a:rPr lang="fi-FI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Sveitsi, Japani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696" y="518867"/>
            <a:ext cx="7308684" cy="565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924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Suomella oli Naton historian paras valmius liittyä Natoon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838200" y="1788159"/>
            <a:ext cx="10515600" cy="4704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30 vuotta rauhankumppanuutta (Pfp)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Liittyminen EU:iin ja sen yhteistyö Naton kanssa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Kriisinhallintaoperaatiot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Koulutus ja yhteiset harjoitukset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Hankinnat mm. Hornet, Nato-standaarit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Kalusto pääosin Nato-yhteensopivaa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T&amp;K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Suomi halusi Natoon ja Nato halusi Suomen ja Ruotsin liittyvän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Tarvitaan lakimuutoksia - pitääkö muuttaa perustuslakiakin?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fi-FI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Liittymisprosessi jatkuu vielä pitkään!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32251"/>
            <a:ext cx="10689076" cy="672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vaikutus (1)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Suomi vastaa ensisijaisesti itse alueensa puolustamisesta – edelleen pv:n päätehtävä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Tarve vahvaan puolustukseen vain korostuu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Yleinen asevelvollisuus puolustuksemme perustana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Lakiin puolustusvoimista ja aluevalvonnasta tulee muutoksia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Operaatioihin osallistuminen kansallisella päätöksellä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Kahden- ja monenvälistä puolustusyhteistyötä jatketaan ja kehitetään – DCA USAn kanssa</a:t>
            </a:r>
            <a:endParaRPr/>
          </a:p>
          <a:p>
            <a:pPr marL="228600" lvl="0" indent="-2286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3500" b="1">
                <a:latin typeface="Arial"/>
                <a:ea typeface="Arial"/>
                <a:cs typeface="Arial"/>
                <a:sym typeface="Arial"/>
              </a:rPr>
              <a:t>Sotilaallinen yhteensovittaminen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vaikutus (2)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i-FI" sz="3200" b="1">
                <a:latin typeface="Arial"/>
                <a:ea typeface="Arial"/>
                <a:cs typeface="Arial"/>
                <a:sym typeface="Arial"/>
              </a:rPr>
              <a:t>Henkilöstö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Tarvitaan lisää henkilöstöä – ei pelkästään pv:iin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komentorakenteeseen 100 ups, e-ups, au, siviilejä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joukkorakenteeseen, virastoihin, kouluihin ja osaamiskeskuksiin (myös reserviläisiä)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Osaksi pv:n henkilöstösuunnittelua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siviilitehtäviin henkilökohtainen haku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Vaikuttaa henkilökunnan koulutukseen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Kansainvälinen yhteistyö ja koulutus lisääntyy (englanti!)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vaikutus (3)</a:t>
            </a:r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3200" b="1">
                <a:latin typeface="Arial"/>
                <a:ea typeface="Arial"/>
                <a:cs typeface="Arial"/>
                <a:sym typeface="Arial"/>
              </a:rPr>
              <a:t>Vaikutus asevelvollisiin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Jäsenyys ei tuo suuria muutoksia, isoimmat muutokset sodankäynnissä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Muutokset turvallisuuspolitiikan opetuksessa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Reserviläiset keskeinen osa maanpuolustuksen henkilöstöstä edelleen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siviilitehtävät avoinna myös suomalaisille – asevelvollisena saatu koulutus voi olla etuna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Kansainvälinen yhteistyö ja koulutus lisääntyy (englanti!)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Varusmiesten ja reserviläisten osallistuminen operaatioihin (muutokset lakiin, sopimukset, vapaaehtoisuus, palkka jne)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ja kotimainen teollisuus</a:t>
            </a:r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10515600" cy="448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Pfp-maana Suomen teollisuus mukana jo 1990-luvulta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Hornet-hankinnan vaikutus 1990-luvulla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F-35 ja Laivue 2020 –hankinnat eivät vaikuta Nato prosessiin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fi-FI" sz="2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Puolustusvoimat käyttää kansainvälisiä standardeja</a:t>
            </a: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 </a:t>
            </a:r>
            <a:endParaRPr sz="26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Teollisuudella käytössä Nato –standaarit, joita avataan lisää jäsenyyden myötä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Teollisuus saanee lisää tilauksia muista Nato-maista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NIAG (</a:t>
            </a:r>
            <a:r>
              <a:rPr lang="fi-FI" sz="2600" b="1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fi-FI" sz="2600" b="1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NATO Industrial Advisory Group</a:t>
            </a:r>
            <a:r>
              <a:rPr lang="fi-FI" sz="2600" b="1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 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5156"/>
              </a:buClr>
              <a:buSzPts val="2600"/>
              <a:buChar char="•"/>
            </a:pPr>
            <a:r>
              <a:rPr lang="fi-FI" sz="2600" b="1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NSPA</a:t>
            </a: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i-FI" sz="2600" b="1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lang="fi-FI" sz="2600" b="1">
                <a:solidFill>
                  <a:srgbClr val="5F6368"/>
                </a:solidFill>
                <a:latin typeface="Arial"/>
                <a:ea typeface="Arial"/>
                <a:cs typeface="Arial"/>
                <a:sym typeface="Arial"/>
              </a:rPr>
              <a:t>NATO Support and Procurement Agency)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D5156"/>
              </a:buClr>
              <a:buSzPts val="2600"/>
              <a:buChar char="•"/>
            </a:pPr>
            <a:r>
              <a:rPr lang="fi-FI" sz="2600" b="1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Puolustusvoimien nimikkeistökeskus </a:t>
            </a:r>
            <a:r>
              <a:rPr lang="fi-FI" sz="2600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2E31"/>
              </a:buClr>
              <a:buSzPts val="3600"/>
              <a:buFont typeface="Arial"/>
              <a:buNone/>
            </a:pPr>
            <a:r>
              <a:rPr lang="fi-FI" sz="3600" b="1">
                <a:solidFill>
                  <a:srgbClr val="2B2E31"/>
                </a:solidFill>
                <a:latin typeface="Arial"/>
                <a:ea typeface="Arial"/>
                <a:cs typeface="Arial"/>
                <a:sym typeface="Arial"/>
              </a:rPr>
              <a:t>Avun vastaanottaminen ja isäntämaatukijärjestelyt sekä DCA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838200" y="1778000"/>
            <a:ext cx="10515600" cy="456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Tarvittavat lakimuutokset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Logistiikan ylläpito ja kehittäminen, huoltorykmentit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Järjestelyt satamissa, rautateillä ja lentokentillä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Tulli, poliisi ja muut viranomaiset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Maa-alueiden käyttö, majoitustilat (Sodankylä , Tammisaari, Kuopio)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Kaluston käyttö ja varastointi ml räjähteet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Sotilas- ja siviilitiedustelu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Lääkintähuolto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B2E31"/>
              </a:buClr>
              <a:buSzPct val="100000"/>
              <a:buChar char="•"/>
            </a:pPr>
            <a:r>
              <a:rPr lang="fi-FI" b="1">
                <a:solidFill>
                  <a:srgbClr val="2B2E31"/>
                </a:solidFill>
                <a:latin typeface="Arial"/>
                <a:ea typeface="Arial"/>
                <a:cs typeface="Arial"/>
                <a:sym typeface="Arial"/>
              </a:rPr>
              <a:t>Lääkintäalan kansallisten organisaatioiden ja osaamisen kehittämisen valmistelu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2E31"/>
              </a:buClr>
              <a:buSzPct val="100000"/>
              <a:buChar char="•"/>
            </a:pPr>
            <a:r>
              <a:rPr lang="fi-FI" b="1">
                <a:solidFill>
                  <a:srgbClr val="2B2E31"/>
                </a:solidFill>
                <a:latin typeface="Arial"/>
                <a:ea typeface="Arial"/>
                <a:cs typeface="Arial"/>
                <a:sym typeface="Arial"/>
              </a:rPr>
              <a:t>Suomessa harjoittelee koko ajan Nato-joukkoja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 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740923" y="365125"/>
            <a:ext cx="10515600" cy="699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II MS päättyminen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Suomi häviäjien puolella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Suomi ajautui NL:n vaikutuspiiriin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Kommunismin leviäminen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Uusi maailmanjärjestys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Suomi ja Ruotsi puolueettomina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Miten Suomi pystyi sälyttämään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r>
              <a:rPr lang="fi-FI">
                <a:latin typeface="Arial"/>
                <a:ea typeface="Arial"/>
                <a:cs typeface="Arial"/>
                <a:sym typeface="Arial"/>
              </a:rPr>
              <a:t>itsenäisyytensä?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NL:n hybridivaikutus Suomea kohtaan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Pahikset: Nato ja VL, Nato pahempi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Suomettuminen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Uskottava puolustus?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i-FI" sz="1800">
                <a:latin typeface="Arial"/>
                <a:ea typeface="Arial"/>
                <a:cs typeface="Arial"/>
                <a:sym typeface="Arial"/>
              </a:rPr>
              <a:t>Oreck 2013: ”vain supervalta voi ylläpitää </a:t>
            </a:r>
            <a:br>
              <a:rPr lang="fi-FI" sz="1800">
                <a:latin typeface="Arial"/>
                <a:ea typeface="Arial"/>
                <a:cs typeface="Arial"/>
                <a:sym typeface="Arial"/>
              </a:rPr>
            </a:br>
            <a:r>
              <a:rPr lang="fi-FI" sz="1800">
                <a:latin typeface="Arial"/>
                <a:ea typeface="Arial"/>
                <a:cs typeface="Arial"/>
                <a:sym typeface="Arial"/>
              </a:rPr>
              <a:t>tehokasta puolustusta yksinään”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080" y="0"/>
            <a:ext cx="5603920" cy="6738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Resilienssityö,  kriisinkestävyys</a:t>
            </a:r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Char char="•"/>
            </a:pPr>
            <a:r>
              <a:rPr lang="fi-FI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Naton kyky varautua, vastata ja palautua häiriötilanteista</a:t>
            </a:r>
            <a:r>
              <a:rPr lang="fi-FI" sz="2400" b="1"/>
              <a:t> </a:t>
            </a:r>
            <a:endParaRPr sz="24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Char char="•"/>
            </a:pPr>
            <a:r>
              <a:rPr lang="fi-FI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Naton resilienssikomitea perustettiin edeltäjänsä </a:t>
            </a:r>
            <a:br>
              <a:rPr lang="fi-FI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siviilivalmiussuunnittelukomitean tilalle</a:t>
            </a:r>
            <a:r>
              <a:rPr lang="fi-FI" sz="2400" b="1"/>
              <a:t> 2022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Char char="•"/>
            </a:pPr>
            <a:r>
              <a:rPr lang="fi-FI" sz="24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Resilienssikomitean suunnitteluryhmä</a:t>
            </a:r>
            <a:r>
              <a:rPr lang="fi-FI" sz="2400" b="1"/>
              <a:t> </a:t>
            </a:r>
            <a:endParaRPr sz="24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2000"/>
              <a:buChar char="•"/>
            </a:pPr>
            <a:r>
              <a:rPr lang="fi-FI" sz="20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Huoltovarmuuskeskus, LVM, MMM, SM, STM sekä TEM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11111"/>
              </a:buClr>
              <a:buSzPts val="2000"/>
              <a:buChar char="•"/>
            </a:pPr>
            <a:r>
              <a:rPr lang="fi-FI" sz="2000" b="1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Muut ministeriöt yhteistyörakenteissa</a:t>
            </a:r>
            <a:r>
              <a:rPr lang="fi-FI" sz="2000" b="1"/>
              <a:t> </a:t>
            </a:r>
            <a:endParaRPr sz="2000" b="1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b="1"/>
              <a:t>EU:n resilienssityö tukee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 b="1"/>
              <a:t>Suomi (SM) mukana 1994 alkaen Pfm-maana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0F0F"/>
              </a:buClr>
              <a:buSzPts val="2000"/>
              <a:buChar char="•"/>
            </a:pPr>
            <a:r>
              <a:rPr lang="fi-FI" sz="2000" b="1"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rPr>
              <a:t>Naton kesällä 2022 päivitetty strateginen konsepti korostaa yhteiskunnan kriisinkestävyyden merkitystä Naton ydintehtävien näkökulmasta</a:t>
            </a:r>
            <a:r>
              <a:rPr lang="fi-FI" sz="2000"/>
              <a:t> </a:t>
            </a:r>
            <a:r>
              <a:rPr lang="fi-FI" sz="2000" b="1"/>
              <a:t>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/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resilienssityö 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Valtionhallinnon ja kriittisten yhteiskuntapalveluiden jatkuvuuden varmistaminen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Energiahuollon turvaaminen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Kyky hallita kontrolloimattomia väestöliikkeitä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Elintarvike- ja vesihuollon turvaaminen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Kyky käsitellä suuria määriä siviiliuhreja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Teleliikennejärjestelmien turvaaminen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2800"/>
              <a:buFont typeface="Calibri"/>
              <a:buAutoNum type="arabicPeriod"/>
            </a:pPr>
            <a:r>
              <a:rPr lang="fi-FI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Kuljetusjärjestelmien turvaaminen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2684834" y="365125"/>
            <a:ext cx="86689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Arial"/>
              <a:buNone/>
            </a:pPr>
            <a:r>
              <a:rPr lang="fi-FI" sz="32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JEF-yhteistyö (Joint Expeditionary Force)</a:t>
            </a:r>
            <a:endParaRPr sz="32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fi-FI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Ison-Britannian johtama  − Alankomaiden, Islannin, Ison-Britannian, Latvian, Liettuan, Norjan, Ruotsin, Suomen, Tanskan ja Viron puolustusyhteistyön kehys</a:t>
            </a:r>
            <a:r>
              <a:rPr lang="fi-FI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fi-FI"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fi-FI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Yhteistyön päämääränä on kehittää osallistujamaiden sotilaallisia valmiuksia, ennaltaehkäistä erilaisia kriisejä sekä tarvittaessa toimia yhdessä kriisitilanteissa. </a:t>
            </a:r>
            <a:r>
              <a:rPr lang="fi-FI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JEF:n pääasiallinen toimintaympäristö on Pohjois-Eurooppa ja Itämeren alue</a:t>
            </a:r>
            <a:br>
              <a:rPr lang="fi-FI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•"/>
            </a:pPr>
            <a:r>
              <a:rPr lang="fi-FI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Suomen osallistumisesta Joint Expeditionary Force (JEF) -joukon toimintaan on myös linjattu valtioneuvoston puolustusselonteossa.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52" name="Google Shape;2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2645923" y="365125"/>
            <a:ext cx="7636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 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787939" y="1690688"/>
            <a:ext cx="9530091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Itämeri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Naton ”sisämereksi”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Suomi ”saaressa”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Huoltovarmuus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sz="2000">
                <a:latin typeface="Arial"/>
                <a:ea typeface="Arial"/>
                <a:cs typeface="Arial"/>
                <a:sym typeface="Arial"/>
              </a:rPr>
              <a:t>Merikuljetuksia ei</a:t>
            </a:r>
            <a:br>
              <a:rPr lang="fi-FI" sz="2000">
                <a:latin typeface="Arial"/>
                <a:ea typeface="Arial"/>
                <a:cs typeface="Arial"/>
                <a:sym typeface="Arial"/>
              </a:rPr>
            </a:br>
            <a:r>
              <a:rPr lang="fi-FI" sz="2000">
                <a:latin typeface="Arial"/>
                <a:ea typeface="Arial"/>
                <a:cs typeface="Arial"/>
                <a:sym typeface="Arial"/>
              </a:rPr>
              <a:t>voida korvata </a:t>
            </a:r>
            <a:br>
              <a:rPr lang="fi-FI" sz="2000">
                <a:latin typeface="Arial"/>
                <a:ea typeface="Arial"/>
                <a:cs typeface="Arial"/>
                <a:sym typeface="Arial"/>
              </a:rPr>
            </a:br>
            <a:r>
              <a:rPr lang="fi-FI" sz="2000">
                <a:latin typeface="Arial"/>
                <a:ea typeface="Arial"/>
                <a:cs typeface="Arial"/>
                <a:sym typeface="Arial"/>
              </a:rPr>
              <a:t>maantiekuljetuksilla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sz="2400">
                <a:latin typeface="Arial"/>
                <a:ea typeface="Arial"/>
                <a:cs typeface="Arial"/>
                <a:sym typeface="Arial"/>
              </a:rPr>
              <a:t>Arktisen alueen</a:t>
            </a:r>
            <a:br>
              <a:rPr lang="fi-FI" sz="2400">
                <a:latin typeface="Arial"/>
                <a:ea typeface="Arial"/>
                <a:cs typeface="Arial"/>
                <a:sym typeface="Arial"/>
              </a:rPr>
            </a:br>
            <a:r>
              <a:rPr lang="fi-FI" sz="2400">
                <a:latin typeface="Arial"/>
                <a:ea typeface="Arial"/>
                <a:cs typeface="Arial"/>
                <a:sym typeface="Arial"/>
              </a:rPr>
              <a:t>ohella suuri </a:t>
            </a:r>
            <a:br>
              <a:rPr lang="fi-FI" sz="2400">
                <a:latin typeface="Arial"/>
                <a:ea typeface="Arial"/>
                <a:cs typeface="Arial"/>
                <a:sym typeface="Arial"/>
              </a:rPr>
            </a:br>
            <a:r>
              <a:rPr lang="fi-FI" sz="2400">
                <a:latin typeface="Arial"/>
                <a:ea typeface="Arial"/>
                <a:cs typeface="Arial"/>
                <a:sym typeface="Arial"/>
              </a:rPr>
              <a:t>merkitys Suomelle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Itärajan sulkemisella</a:t>
            </a:r>
            <a:br>
              <a:rPr lang="fi-FI" sz="2400" b="1">
                <a:latin typeface="Arial"/>
                <a:ea typeface="Arial"/>
                <a:cs typeface="Arial"/>
                <a:sym typeface="Arial"/>
              </a:rPr>
            </a:b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erittäin suuri Suomen </a:t>
            </a:r>
            <a:br>
              <a:rPr lang="fi-FI" sz="2400" b="1">
                <a:latin typeface="Arial"/>
                <a:ea typeface="Arial"/>
                <a:cs typeface="Arial"/>
                <a:sym typeface="Arial"/>
              </a:rPr>
            </a:br>
            <a:r>
              <a:rPr lang="fi-FI" sz="2400" b="1">
                <a:latin typeface="Arial"/>
                <a:ea typeface="Arial"/>
                <a:cs typeface="Arial"/>
                <a:sym typeface="Arial"/>
              </a:rPr>
              <a:t>talouteen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6880" y="507540"/>
            <a:ext cx="7805688" cy="577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939" y="365125"/>
            <a:ext cx="1709052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67" name="Google Shape;267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14347" y="626344"/>
            <a:ext cx="10477653" cy="603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2303381" y="365125"/>
            <a:ext cx="7025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b="1"/>
              <a:t>Arktinen alue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76655" y="1690687"/>
            <a:ext cx="8618707" cy="448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Venäjälle tärkeä alue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Luonnonvarat (öljy, maakaasu)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Sotilaallisesti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Laivasto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Ydinaseet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Arktisen alueen joukot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Venäjällä yliote?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Kiina pitää itseään arktisena</a:t>
            </a:r>
            <a:br>
              <a:rPr lang="fi-FI"/>
            </a:br>
            <a:r>
              <a:rPr lang="fi-FI"/>
              <a:t>valtiona!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USA ja Kanada ovat heräämässä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Arktisesta alueesta vielä</a:t>
            </a:r>
            <a:br>
              <a:rPr lang="fi-FI"/>
            </a:br>
            <a:r>
              <a:rPr lang="fi-FI"/>
              <a:t>soditaan?</a:t>
            </a:r>
            <a:endParaRPr/>
          </a:p>
          <a:p>
            <a:pPr marL="1143000" lvl="2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275" name="Google Shape;2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477" y="0"/>
            <a:ext cx="670452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371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4800" b="1">
                <a:latin typeface="Arial"/>
                <a:ea typeface="Arial"/>
                <a:cs typeface="Arial"/>
                <a:sym typeface="Arial"/>
              </a:rPr>
              <a:t>Nato</a:t>
            </a:r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52F"/>
              </a:buClr>
              <a:buSzPct val="100000"/>
              <a:buChar char="•"/>
            </a:pP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Nato on monenkeskinen </a:t>
            </a:r>
            <a:r>
              <a:rPr lang="fi-FI" sz="39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puolustusliitto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 ja keskeinen transatlanttinen ja eurooppalainen turvallisuutta sekä vakautta edistävä toimija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Naton toiminta on ennakoitua – Nato kertoo, mitä ja miten se aikoo toimia</a:t>
            </a:r>
            <a:endParaRPr sz="3600" b="1">
              <a:solidFill>
                <a:srgbClr val="01152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52F"/>
              </a:buClr>
              <a:buSzPct val="100000"/>
              <a:buChar char="•"/>
            </a:pP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Päätökset tekevät poliitikot ja sotilaat toimeenpanevat sotilaalliset operaatiot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Nato ei ole hyökännyt minkään maan kimppuun</a:t>
            </a:r>
            <a:endParaRPr/>
          </a:p>
        </p:txBody>
      </p:sp>
      <p:pic>
        <p:nvPicPr>
          <p:cNvPr id="283" name="Google Shape;28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Jatkosodassa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1b_Ryhmity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11244" y="365124"/>
            <a:ext cx="4443658" cy="643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838200" y="1964987"/>
            <a:ext cx="534859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Saksa vastasi Pohjois-Suomen</a:t>
            </a:r>
            <a:b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puolustamisesta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Suomella lähes 0,5 miljoonan </a:t>
            </a:r>
            <a:b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kenttäarmeija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Miten olisimme voineet ja miten nyt pystyisimme yksin </a:t>
            </a:r>
            <a:b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puolustamaan Lappia?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13" name="Google Shape;11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54361" y="243840"/>
            <a:ext cx="9328110" cy="638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fi-FI" sz="4800" b="1">
                <a:latin typeface="Arial"/>
                <a:ea typeface="Arial"/>
                <a:cs typeface="Arial"/>
                <a:sym typeface="Arial"/>
              </a:rPr>
              <a:t>Nato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38200" y="1690686"/>
            <a:ext cx="10515600" cy="460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52F"/>
              </a:buClr>
              <a:buSzPct val="100000"/>
              <a:buChar char="•"/>
            </a:pP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Nato on 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monenkeskinen </a:t>
            </a:r>
            <a:r>
              <a:rPr lang="fi-FI" sz="43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puolustusliitto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sekä keskeinen 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transatlanttinen</a:t>
            </a: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 ja eurooppalainen turvallisuutta sekä vakautta edistävä toimija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3600">
                <a:latin typeface="Arial"/>
                <a:ea typeface="Arial"/>
                <a:cs typeface="Arial"/>
                <a:sym typeface="Arial"/>
              </a:rPr>
              <a:t>Natolla on </a:t>
            </a: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31 jäsenmaata</a:t>
            </a:r>
            <a:r>
              <a:rPr lang="fi-FI" sz="3600">
                <a:latin typeface="Arial"/>
                <a:ea typeface="Arial"/>
                <a:cs typeface="Arial"/>
                <a:sym typeface="Arial"/>
              </a:rPr>
              <a:t>, joista </a:t>
            </a: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22 kuuluu Euroopan unioniin</a:t>
            </a:r>
            <a:r>
              <a:rPr lang="fi-FI" sz="3600">
                <a:latin typeface="Arial"/>
                <a:ea typeface="Arial"/>
                <a:cs typeface="Arial"/>
                <a:sym typeface="Arial"/>
              </a:rPr>
              <a:t>. Suomi liittyi Natoon 4.4.2023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3600">
                <a:latin typeface="Arial"/>
                <a:ea typeface="Arial"/>
                <a:cs typeface="Arial"/>
                <a:sym typeface="Arial"/>
              </a:rPr>
              <a:t>Naton periaatteet on kirjattu </a:t>
            </a:r>
            <a:r>
              <a:rPr lang="fi-FI" sz="3600" b="1">
                <a:latin typeface="Arial"/>
                <a:ea typeface="Arial"/>
                <a:cs typeface="Arial"/>
                <a:sym typeface="Arial"/>
              </a:rPr>
              <a:t>Naton peruskirjaan, Pohjois-Atlantin sopimukseen 1949</a:t>
            </a:r>
            <a:r>
              <a:rPr lang="fi-FI" sz="360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Peruskirjassa on 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14 artiklaa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52F"/>
              </a:buClr>
              <a:buSzPct val="100000"/>
              <a:buChar char="•"/>
            </a:pP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Päätökset tekevät </a:t>
            </a:r>
            <a:r>
              <a:rPr lang="fi-FI" sz="3600" b="1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poliitikot ja sotilaat toimeenpanevat </a:t>
            </a:r>
            <a:r>
              <a:rPr lang="fi-FI" sz="3600">
                <a:solidFill>
                  <a:srgbClr val="01152F"/>
                </a:solidFill>
                <a:latin typeface="Arial"/>
                <a:ea typeface="Arial"/>
                <a:cs typeface="Arial"/>
                <a:sym typeface="Arial"/>
              </a:rPr>
              <a:t>sotilaalliset operaatiot.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Taakan jakaminen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3. artiklan mukaan jokaisen jäsenvaltion tulee jatkuvalla omin voimin tapahtuvalla työskentelyllä ja toisilleen apua antaen ylläpitää omaa ja yhteistä kykyä vastustaa aseellisia hyökkäyksiä.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Vilnan huippukokous 11.7.2023: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2 % BKT:sta puolustukseen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20 % puolustusbudjetista kalustohankintoihin ja puolustustutkimukseen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1/3 täyttää vaatimukset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Suomen F-35 ja Laivue 2020 –hankinnat osuivat hyvään saumaan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Miten yleinen asevelvollisuus huomioidaan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USAn vaatimus Euroopan vastuun lisäämisestä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14" y="262646"/>
            <a:ext cx="11544793" cy="63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sotilaallinen rakenne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Naton sotilaallinen voima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Kiinteä komentorakenne ja siihen sisältyvät sotilaalliset johtoesikunnat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Valmiudessa olevat joukot ja sota-alukset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Tutkavalvontakoneet (AWACS)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Strategiset kuljetuskoneet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Monikansallinen CBRN-suojelupataljoona (Chemical, Biological, Radiological, Nuclear)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Jäsenmaiden asevoimien joukot, erityisesti nopean, välittömän ja jatkuvan lähtövalmiuden joukot 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2859932" y="365125"/>
            <a:ext cx="849386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3210560" y="1825625"/>
            <a:ext cx="5750560" cy="192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b="1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5124"/>
            <a:ext cx="175701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560" y="0"/>
            <a:ext cx="32207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Laajakuva</PresentationFormat>
  <Paragraphs>190</Paragraphs>
  <Slides>26</Slides>
  <Notes>26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Arial</vt:lpstr>
      <vt:lpstr>Lato</vt:lpstr>
      <vt:lpstr>Calibri</vt:lpstr>
      <vt:lpstr>Finlandica</vt:lpstr>
      <vt:lpstr>Office-teema</vt:lpstr>
      <vt:lpstr>Nato Suomessa – Suomi Natossa </vt:lpstr>
      <vt:lpstr> </vt:lpstr>
      <vt:lpstr>Jatkosodassa</vt:lpstr>
      <vt:lpstr> </vt:lpstr>
      <vt:lpstr>Nato</vt:lpstr>
      <vt:lpstr>Taakan jakaminen</vt:lpstr>
      <vt:lpstr>PowerPoint-esitys</vt:lpstr>
      <vt:lpstr>Naton sotilaallinen rakenne</vt:lpstr>
      <vt:lpstr> </vt:lpstr>
      <vt:lpstr>NAE</vt:lpstr>
      <vt:lpstr>NAE</vt:lpstr>
      <vt:lpstr>Pfp-toiminta </vt:lpstr>
      <vt:lpstr>Suomella oli Naton historian paras valmius liittyä Natoon</vt:lpstr>
      <vt:lpstr>PowerPoint-esitys</vt:lpstr>
      <vt:lpstr>Naton vaikutus (1)</vt:lpstr>
      <vt:lpstr>Naton vaikutus (2)</vt:lpstr>
      <vt:lpstr>Naton vaikutus (3)</vt:lpstr>
      <vt:lpstr>Naton ja kotimainen teollisuus</vt:lpstr>
      <vt:lpstr>Avun vastaanottaminen ja isäntämaatukijärjestelyt sekä DCA</vt:lpstr>
      <vt:lpstr>Resilienssityö,  kriisinkestävyys</vt:lpstr>
      <vt:lpstr>Naton resilienssityö </vt:lpstr>
      <vt:lpstr>JEF-yhteistyö (Joint Expeditionary Force)</vt:lpstr>
      <vt:lpstr> </vt:lpstr>
      <vt:lpstr> </vt:lpstr>
      <vt:lpstr>Arktinen alue</vt:lpstr>
      <vt:lpstr>Nato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Suomessa – Suomi Natossa </dc:title>
  <dc:creator>Timo Tulosmaa</dc:creator>
  <cp:lastModifiedBy>Timo Tulosmaa</cp:lastModifiedBy>
  <cp:revision>1</cp:revision>
  <dcterms:modified xsi:type="dcterms:W3CDTF">2023-12-02T18:04:05Z</dcterms:modified>
</cp:coreProperties>
</file>