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027EF3-02AC-40CF-A4AC-2A1F50127839}">
  <a:tblStyle styleId="{05027EF3-02AC-40CF-A4AC-2A1F5012783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4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/>
              <a:t>Uniapnea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i-FI"/>
              <a:t>Juhani Pukander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, viiva&#10;&#10;Kuvaus luotu automaattisesti" id="130" name="Google Shape;1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2421" y="99750"/>
            <a:ext cx="8936445" cy="6700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luuranko&#10;&#10;Kuvaus luotu automaattisesti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481" y="557046"/>
            <a:ext cx="9023464" cy="571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diagrammi&#10;&#10;Kuvaus luotu automaattisesti" id="140" name="Google Shape;14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5259" y="185077"/>
            <a:ext cx="7003472" cy="647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Ihmisen kasvot&#10;&#10;Kuvaus luotu automaattisesti"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168" y="644236"/>
            <a:ext cx="11330247" cy="56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Ihmisen kasvot, henkilö, aurinkolasit&#10;&#10;Kuvaus luotu automaattisesti" id="150" name="Google Shape;15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8" y="568815"/>
            <a:ext cx="11080867" cy="5679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, viiva&#10;&#10;Kuvaus luotu automaattisesti" id="155" name="Google Shape;15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82" y="893617"/>
            <a:ext cx="11363356" cy="5469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Fontti, viiva, kuvakaappaus&#10;&#10;Kuvaus luotu automaattisesti" id="160" name="Google Shape;1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894" y="875252"/>
            <a:ext cx="11315115" cy="55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, tieto&#10;&#10;Kuvaus luotu automaattisesti" id="165" name="Google Shape;1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926869"/>
            <a:ext cx="11346949" cy="5406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Google Shape;170;p30"/>
          <p:cNvGraphicFramePr/>
          <p:nvPr/>
        </p:nvGraphicFramePr>
        <p:xfrm>
          <a:off x="369916" y="29510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{05027EF3-02AC-40CF-A4AC-2A1F50127839}</a:tableStyleId>
              </a:tblPr>
              <a:tblGrid>
                <a:gridCol w="1527600"/>
                <a:gridCol w="5301200"/>
                <a:gridCol w="2604425"/>
                <a:gridCol w="2067425"/>
              </a:tblGrid>
              <a:tr h="122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 u="none" cap="none" strike="noStrike"/>
                        <a:t>Vaikeusaste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Uneliaisuus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Happikyllästeisyys (%)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Apneahypopnea-indeksi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Lievä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Ilmenee vain paikallaan ollessa, ei välttämättä päivittäin, ja aiheuttaa vain vähäistä haittaa sosiaalisessa ja työelämässä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SaO2 keskimäärin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≥ 90 ja  minimi ≥ 85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5–15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86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Kohtalainen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Päivittäistä, kun aktiivisuus vähäistä ja tilanne vaatii kohtalaista keskittymistä (esimerkiksi autolla ajo, kokoukseen osallistuminen, elokuvien katselu)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SaO2 keskimäärin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&lt; 90 ja  minimi ≥ 70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16–30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952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Vaikea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Päivittäisissä tehtävissä, jotka vaativat aktiivisuutta tai selvää keskittymistä (esimerkiksi autolla ajo, keskustelu, syöminen, kävely).  Aiheuttaa huomattavaa haittaa sosiaalisessa elämässä ja työssä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SaO2 keskimäärin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&lt; 90 ja  minimi &lt; 70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⮚"/>
                      </a:pPr>
                      <a:r>
                        <a:rPr lang="fi-FI" sz="1800"/>
                        <a:t>30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&#10;&#10;Kuvaus luotu automaattisesti" id="175" name="Google Shape;175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2211" y="90912"/>
            <a:ext cx="5099858" cy="675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Fontti, kuvakaappaus, käsiala&#10;&#10;Kuvaus luotu automaattisesti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700"/>
            <a:ext cx="12192000" cy="63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Fontti, kuvakaappaus, dokumentti&#10;&#10;Kuvaus luotu automaattisesti" id="180" name="Google Shape;1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612" y="577176"/>
            <a:ext cx="11390142" cy="5777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&#10;&#10;Kuvaus luotu automaattisesti" id="185" name="Google Shape;1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346" y="444731"/>
            <a:ext cx="11379454" cy="591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&#10;&#10;Kuvaus luotu automaattisesti" id="190" name="Google Shape;1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572" y="739020"/>
            <a:ext cx="11118166" cy="5377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, numero&#10;&#10;Kuvaus luotu automaattisesti" id="195" name="Google Shape;19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136" y="477982"/>
            <a:ext cx="11568526" cy="596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Google Shape;200;p36"/>
          <p:cNvGraphicFramePr/>
          <p:nvPr/>
        </p:nvGraphicFramePr>
        <p:xfrm>
          <a:off x="1126375" y="24855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{05027EF3-02AC-40CF-A4AC-2A1F50127839}</a:tableStyleId>
              </a:tblPr>
              <a:tblGrid>
                <a:gridCol w="4436925"/>
                <a:gridCol w="4436925"/>
              </a:tblGrid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Määritelmä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Painoindeksi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Sairaalloinen alipaino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O-14,9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Merkittävä alipaino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15-17,9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Lievä alipaino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18-18,9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Normaali 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19-24,9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Lievä ylipaino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25-29,9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Merkittävä ylipaino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30-34,9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Vaikea ylipaino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35-39,0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50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Sairaalloinen ylipaino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40 tai enemmän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01" name="Google Shape;201;p36"/>
          <p:cNvGraphicFramePr/>
          <p:nvPr/>
        </p:nvGraphicFramePr>
        <p:xfrm>
          <a:off x="1126374" y="11062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{05027EF3-02AC-40CF-A4AC-2A1F50127839}</a:tableStyleId>
              </a:tblPr>
              <a:tblGrid>
                <a:gridCol w="4436925"/>
                <a:gridCol w="4436925"/>
              </a:tblGrid>
              <a:tr h="5160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BMI:n laskukaava</a:t>
                      </a:r>
                      <a:endParaRPr/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800"/>
                        <a:t>Paino (kg) / Pituus (m)</a:t>
                      </a:r>
                      <a:r>
                        <a:rPr baseline="30000" lang="fi-FI" sz="180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0069" y="36164"/>
            <a:ext cx="4156363" cy="679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&#10;&#10;Kuvaus luotu automaattisesti" id="211" name="Google Shape;21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943" y="598515"/>
            <a:ext cx="8994955" cy="549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luonnos, piirros, kallo&#10;&#10;Kuvaus luotu automaattisesti" id="216" name="Google Shape;21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5302" y="0"/>
            <a:ext cx="956139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henkilö, vaate, sänky, sisä-&#10;&#10;Kuvaus luotu automaattisesti" id="221" name="Google Shape;22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1065463"/>
            <a:ext cx="5205046" cy="504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" y="332968"/>
            <a:ext cx="11114116" cy="61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uvakaappaus, Fontti&#10;&#10;Kuvaus luotu automaattisesti"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93" y="0"/>
            <a:ext cx="11332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419" y="590203"/>
            <a:ext cx="11753759" cy="568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elektroniikka, vekotin, sisä-&#10;&#10;Kuvaus luotu automaattisesti" id="236" name="Google Shape;2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44" y="579513"/>
            <a:ext cx="10902141" cy="573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Lääketieteelliset välineet, sisä-, lääketieteellinen, terveydenhuolto&#10;&#10;Kuvaus luotu automaattisesti" id="241" name="Google Shape;24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086" y="411294"/>
            <a:ext cx="8901602" cy="5989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Ihmisen kasvot, kuvakaappaus, henkilö&#10;&#10;Kuvaus luotu automaattisesti" id="246" name="Google Shape;24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18" y="473074"/>
            <a:ext cx="11080866" cy="578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6"/>
          <p:cNvSpPr txBox="1"/>
          <p:nvPr/>
        </p:nvSpPr>
        <p:spPr>
          <a:xfrm>
            <a:off x="1384069" y="1271847"/>
            <a:ext cx="8936182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Yhteenvetona voidaan todeta että</a:t>
            </a:r>
            <a:endParaRPr/>
          </a:p>
          <a:p>
            <a:pPr indent="-31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Uniapnean hoitaminen tuottaa terveitä elinvuosia ja todennäköisesti lisää niiden määrää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1186" y="116480"/>
            <a:ext cx="6637712" cy="663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, kirja&#10;&#10;Kuvaus luotu automaattisesti"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0238" y="83127"/>
            <a:ext cx="7742566" cy="668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&#10;&#10;Kuvaus luotu automaattisesti" id="110" name="Google Shape;110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5542" y="79406"/>
            <a:ext cx="3678381" cy="666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637" y="1014153"/>
            <a:ext cx="10169958" cy="548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0069" y="36164"/>
            <a:ext cx="4156363" cy="6793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, joka sisältää kohteen teksti&#10;&#10;Kuvaus luotu automaattisesti" id="125" name="Google Shape;125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399" y="507076"/>
            <a:ext cx="7020785" cy="606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